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79" r:id="rId6"/>
    <p:sldId id="277" r:id="rId7"/>
    <p:sldId id="266" r:id="rId8"/>
    <p:sldId id="265" r:id="rId9"/>
    <p:sldId id="272" r:id="rId10"/>
    <p:sldId id="261" r:id="rId11"/>
    <p:sldId id="260" r:id="rId12"/>
    <p:sldId id="275" r:id="rId13"/>
    <p:sldId id="268" r:id="rId14"/>
    <p:sldId id="267" r:id="rId15"/>
    <p:sldId id="270" r:id="rId16"/>
    <p:sldId id="258" r:id="rId17"/>
    <p:sldId id="276" r:id="rId18"/>
    <p:sldId id="259" r:id="rId19"/>
    <p:sldId id="262" r:id="rId20"/>
    <p:sldId id="263" r:id="rId21"/>
    <p:sldId id="274" r:id="rId22"/>
    <p:sldId id="273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DDD2"/>
    <a:srgbClr val="F7DFDF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11DAFD-1D15-E591-685C-37A657354BF1}" v="454" dt="2024-04-11T17:48:12.666"/>
    <p1510:client id="{39029361-8846-1554-54D1-02CB3527DB80}" v="62" dt="2024-04-11T16:47:37.317"/>
    <p1510:client id="{56932308-D243-C7AA-AC9C-A27962BF7829}" v="451" dt="2024-04-11T07:35:18.989"/>
    <p1510:client id="{62138610-FD54-90EB-6AE2-BF4178A6451A}" v="56" vWet="57" dt="2024-04-11T19:21:50.739"/>
    <p1510:client id="{731C2A9C-DECB-79B2-249F-EAE47DB5D3DF}" v="86" dt="2024-04-11T08:17:12.033"/>
    <p1510:client id="{7632C19A-1FFE-B661-B09E-E811B9C8EE1E}" v="61" dt="2024-04-11T08:19:58.488"/>
    <p1510:client id="{916DC5FE-1750-0C45-850B-20E821127C9F}" v="1090" dt="2024-04-11T19:33:30.218"/>
    <p1510:client id="{95CE61EC-7F2D-D0E2-A4FB-5F04E8A6E727}" v="79" dt="2024-04-11T19:16:17.646"/>
    <p1510:client id="{AC95D4F0-18AA-1AB1-6AC8-A2BD6C05D1AA}" v="51" dt="2024-04-11T19:51:34.639"/>
    <p1510:client id="{B3A66DBD-F6C5-D41D-8E7A-17B6D45B67F2}" v="1426" dt="2024-04-11T08:05:12.974"/>
    <p1510:client id="{BF52C96E-D45F-C7A0-ACB1-E56151BBEA9F}" v="88" dt="2024-04-11T08:14:15.924"/>
    <p1510:client id="{D1D874FA-74B1-F8C6-9BA8-A07C6B38226F}" v="183" dt="2024-04-11T08:29:02.672"/>
    <p1510:client id="{E1CB0519-F020-0774-60DB-FAAF7FCB028E}" v="151" dt="2024-04-11T18:44:40.502"/>
    <p1510:client id="{F70F06B2-A660-938A-DFB9-D8EA5F63281E}" v="23" dt="2024-04-11T18:32:59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470"/>
    <p:restoredTop sz="94650"/>
  </p:normalViewPr>
  <p:slideViewPr>
    <p:cSldViewPr snapToGrid="0">
      <p:cViewPr varScale="1">
        <p:scale>
          <a:sx n="120" d="100"/>
          <a:sy n="120" d="100"/>
        </p:scale>
        <p:origin x="1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62FB4-6F96-44EB-B4F6-DEA437214B3C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E9FA12-8BED-4CCC-A7D2-F4A9973BB61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411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2964-0DBA-E935-8857-B8C7C20BA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D27B3-4E68-E91D-3757-D36397E35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2C5D-AEC5-A030-47AC-0EEDBD2AB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568F3-CAAF-7299-34B0-A82EF5CBA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FAFC7-F9FD-84EF-09A3-F590B6A6A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90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19434-3CAD-507C-3E74-4EA26D78E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A8F28-9302-8523-C8A7-AAFB36F39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7CC45-E9E9-151B-8A19-B37E4205B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3F1DF-ABB9-78DA-E65E-3D1BCEB8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0CFD-A18A-97B3-4C68-CCE537DC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8248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6EB757-4ABE-20B5-1D77-42F396516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09B911-A570-B933-5BD8-36B6A4E31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495EB-DBB9-9380-82BB-BE80D7222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DE767-E7E8-3F48-06B2-9C215E74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BB499-B2B3-7C73-7522-DF3B1677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1980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8D8CD-E5DF-8A11-DD1B-BC59E9D98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6EE58-001E-13BF-301F-19A2EF96A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8811F-DCEB-CB9E-565B-09029856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ACA18-7C26-A69F-4244-DB9A32ED6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03243-1CBE-7062-978F-45BCAC2B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39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33440-3291-3A54-7DBA-C9C8E23DC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53A00-C38D-DA73-5B12-AD6E93E0F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23524-C40A-E51A-A408-3B023B9D5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5126-824F-2CEB-6D80-40DFD70B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80C17-B9AC-9850-0C6C-44E7FED46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185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37327-9B27-003D-E830-6AADB46B6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B58F7-111C-FF83-EB1E-4EA0AC6998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DC5ED-D958-644D-8D55-32A0E203B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0B778-3EA4-BAFB-F598-219551EDE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CC34C-D403-0E91-4832-F97D6EFEA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AA79F-516F-BCCE-A0E2-E5D776F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099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263BE-F90A-5CBF-018F-97D297A5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3148F-EEA1-852A-57EF-2C9EC2DD8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D055B-77CE-5149-CA00-C6822CEC8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87B45E-BD4A-3A60-BF60-CFB15A365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BEF5A9-D688-7908-AAB2-30924CDD19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FE6265-6349-F53F-623B-F387D6D7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B7052-61D0-736B-9433-BCB19D7FA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9E65F-B237-7DF1-AEA6-C494F1C7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305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22AC-400B-5990-E691-0C48FACA8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22F45-862A-0B80-1F7D-94280409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551A1A-467A-BC66-4944-739F19E0D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886BF-5E22-3777-48C0-EC0796357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6419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B14FCF-E10A-B8D9-EFE9-CCD1C5069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B68827-1930-2829-4B5A-3077470CF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8C7E6-1C1C-F3AC-9743-7AC279720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1656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67DDC-BB81-14EA-5ACB-30001A9CB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81EC6-08B2-3213-91B1-2BCB96A36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3D528-7BD9-38C7-56E7-095F3D504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A2CE5-D005-C183-22D2-5AA9FE7C5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80705-A722-24CC-BFC3-A37CEE7D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FB9DB-CCCA-5936-B756-62256202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177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46304-09B0-5CFC-0E6D-8F86055BA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893F90-BB2E-D39E-81A3-99C3D933AB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63D3F-D8DB-56D5-C753-01FBD6753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BA368-F950-2C24-0E1D-31C1FE5DF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65036-9C36-A858-5F21-D11C14E0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E1794-A0DD-E59E-A15D-6718E906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168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478F4D-3E57-56CC-8BA2-40C11383A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98428-EEE3-6FDF-97A7-C26731F14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0DFD8-C879-DD9B-7632-717F7F865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71D187-DB38-45CB-BFAF-83E351352A5F}" type="datetimeFigureOut">
              <a:rPr lang="en-CA" smtClean="0"/>
              <a:t>2024-04-11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B845C-321B-7810-D850-7CAC2D960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606C2-E9D4-D8FB-7594-A5D0FC7A2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4655A1-5C11-47F6-8528-DC9AEB53CB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326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different colored objects&#10;&#10;Description automatically generated">
            <a:extLst>
              <a:ext uri="{FF2B5EF4-FFF2-40B4-BE49-F238E27FC236}">
                <a16:creationId xmlns:a16="http://schemas.microsoft.com/office/drawing/2014/main" id="{7C776949-D417-C339-0784-D15E95A7DD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FA98158-180F-9002-0C95-3B89E7885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5162"/>
            <a:ext cx="9144000" cy="1098395"/>
          </a:xfrm>
        </p:spPr>
        <p:txBody>
          <a:bodyPr>
            <a:normAutofit/>
          </a:bodyPr>
          <a:lstStyle/>
          <a:p>
            <a:r>
              <a:rPr lang="en-CA" sz="1700">
                <a:solidFill>
                  <a:srgbClr val="FFFFFF"/>
                </a:solidFill>
              </a:rPr>
              <a:t>Mingyang Chen</a:t>
            </a:r>
          </a:p>
          <a:p>
            <a:r>
              <a:rPr lang="en-CA" sz="1700">
                <a:solidFill>
                  <a:srgbClr val="FFFFFF"/>
                </a:solidFill>
              </a:rPr>
              <a:t>Ashleigh Chen</a:t>
            </a:r>
          </a:p>
          <a:p>
            <a:r>
              <a:rPr lang="en-CA" sz="1700">
                <a:solidFill>
                  <a:srgbClr val="FFFFFF"/>
                </a:solidFill>
              </a:rPr>
              <a:t>David Li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8D1818-B03A-4BDC-9471-4F4EF6FE3F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Statistical Method for Handling Zeros in Microbiome Data</a:t>
            </a:r>
          </a:p>
        </p:txBody>
      </p:sp>
    </p:spTree>
    <p:extLst>
      <p:ext uri="{BB962C8B-B14F-4D97-AF65-F5344CB8AC3E}">
        <p14:creationId xmlns:p14="http://schemas.microsoft.com/office/powerpoint/2010/main" val="1722601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D5777-8392-7C4C-B9B0-37DBBF26E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 fontScale="90000"/>
          </a:bodyPr>
          <a:lstStyle/>
          <a:p>
            <a:r>
              <a:rPr lang="en-CA" sz="4100"/>
              <a:t>Bayesian –Multiplicative replacement method (</a:t>
            </a:r>
            <a:r>
              <a:rPr lang="en-CA" sz="4100">
                <a:ea typeface="+mj-lt"/>
                <a:cs typeface="+mj-lt"/>
              </a:rPr>
              <a:t>Mart ́</a:t>
            </a:r>
            <a:r>
              <a:rPr lang="en-CA" sz="4100" err="1">
                <a:ea typeface="+mj-lt"/>
                <a:cs typeface="+mj-lt"/>
              </a:rPr>
              <a:t>ın</a:t>
            </a:r>
            <a:r>
              <a:rPr lang="en-CA" sz="4100">
                <a:ea typeface="+mj-lt"/>
                <a:cs typeface="+mj-lt"/>
              </a:rPr>
              <a:t>-Fern ́</a:t>
            </a:r>
            <a:r>
              <a:rPr lang="en-CA" sz="4100" err="1">
                <a:ea typeface="+mj-lt"/>
                <a:cs typeface="+mj-lt"/>
              </a:rPr>
              <a:t>andez</a:t>
            </a:r>
            <a:r>
              <a:rPr lang="en-CA" sz="4100">
                <a:ea typeface="+mj-lt"/>
                <a:cs typeface="+mj-lt"/>
              </a:rPr>
              <a:t> et al.)</a:t>
            </a:r>
            <a:endParaRPr lang="en-CA" sz="4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16C48-0C18-B06C-D825-EF49BA1DC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z="2000">
                <a:ea typeface="+mn-lt"/>
                <a:cs typeface="+mn-lt"/>
              </a:rPr>
              <a:t> All zeros in microbiome data set are treated as the results of the   insufficiently large samples, and all of them are called “sampling zeros”.</a:t>
            </a:r>
          </a:p>
          <a:p>
            <a:r>
              <a:rPr lang="en-CA" sz="2000"/>
              <a:t>Not use phylogenetic tree.</a:t>
            </a:r>
          </a:p>
          <a:p>
            <a:endParaRPr lang="en-CA" sz="2000"/>
          </a:p>
        </p:txBody>
      </p:sp>
      <p:pic>
        <p:nvPicPr>
          <p:cNvPr id="4" name="Picture 3" descr="A number with a blue and pink light&#10;&#10;Description automatically generated">
            <a:extLst>
              <a:ext uri="{FF2B5EF4-FFF2-40B4-BE49-F238E27FC236}">
                <a16:creationId xmlns:a16="http://schemas.microsoft.com/office/drawing/2014/main" id="{40D3F164-ADFB-084D-D40A-E7ACF1442B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88" r="2920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5273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859AA-DD4C-E71A-8E56-95C4BDA59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sz="4800" kern="1200" err="1">
                <a:latin typeface="+mj-lt"/>
                <a:ea typeface="等线 Light"/>
                <a:cs typeface="+mj-cs"/>
              </a:rPr>
              <a:t>MbImpute</a:t>
            </a:r>
            <a:br>
              <a:rPr lang="en-US" altLang="zh-CN" sz="4800">
                <a:ea typeface="等线 Light"/>
              </a:rPr>
            </a:br>
            <a:r>
              <a:rPr lang="en-US" sz="4800">
                <a:ea typeface="+mj-lt"/>
                <a:cs typeface="+mj-lt"/>
              </a:rPr>
              <a:t>Jiang et al. in 2021 [9].</a:t>
            </a:r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B533B30-3D4C-6DB6-6FD8-B4FCF8A16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/>
              <a:t>-</a:t>
            </a:r>
            <a:r>
              <a:rPr lang="en-US" sz="2200" err="1"/>
              <a:t>MBImpute</a:t>
            </a:r>
            <a:r>
              <a:rPr lang="en-US" sz="2200"/>
              <a:t> identifies likely non-biological zeros</a:t>
            </a:r>
          </a:p>
          <a:p>
            <a:pPr marL="0" indent="0">
              <a:buNone/>
            </a:pPr>
            <a:r>
              <a:rPr lang="en-US" sz="2200"/>
              <a:t>-it imputed these zeros by borrowing information from similar taxa, similar microbiome samples.</a:t>
            </a:r>
          </a:p>
        </p:txBody>
      </p:sp>
      <p:pic>
        <p:nvPicPr>
          <p:cNvPr id="7" name="Content Placeholder 6" descr="A diagram of a sample&#10;&#10;Description automatically generated">
            <a:extLst>
              <a:ext uri="{FF2B5EF4-FFF2-40B4-BE49-F238E27FC236}">
                <a16:creationId xmlns:a16="http://schemas.microsoft.com/office/drawing/2014/main" id="{72B22C78-EBEC-BEDA-E4F4-47FD6B51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84" y="2414563"/>
            <a:ext cx="10917936" cy="371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he story of zero: How 'nothing' changed the world | CBC Radio">
            <a:extLst>
              <a:ext uri="{FF2B5EF4-FFF2-40B4-BE49-F238E27FC236}">
                <a16:creationId xmlns:a16="http://schemas.microsoft.com/office/drawing/2014/main" id="{7A9C1CB6-1F2D-3C06-36FF-CB2640B7B6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32" r="1405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9A4BC-8A7F-5352-746E-265DFC610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162" y="753313"/>
            <a:ext cx="3822189" cy="1899912"/>
          </a:xfrm>
        </p:spPr>
        <p:txBody>
          <a:bodyPr>
            <a:normAutofit fontScale="90000"/>
          </a:bodyPr>
          <a:lstStyle/>
          <a:p>
            <a:r>
              <a:rPr lang="en-GB" sz="4000"/>
              <a:t>Zero inflated probabilistic PCA model (</a:t>
            </a:r>
            <a:r>
              <a:rPr lang="en-GB" sz="4000">
                <a:ea typeface="+mj-lt"/>
                <a:cs typeface="+mj-lt"/>
              </a:rPr>
              <a:t>Zeng et al.  in 2022</a:t>
            </a:r>
            <a:r>
              <a:rPr lang="en-GB" sz="4000"/>
              <a:t>)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F8133-AFFA-9F43-C20F-4473696F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351" y="2966163"/>
            <a:ext cx="4958000" cy="35846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1700"/>
          </a:p>
          <a:p>
            <a:r>
              <a:rPr lang="en-GB" sz="1700">
                <a:ea typeface="+mn-lt"/>
                <a:cs typeface="+mn-lt"/>
              </a:rPr>
              <a:t> It employs an empirical Bayes approach in estimating microbial compositions</a:t>
            </a:r>
          </a:p>
          <a:p>
            <a:r>
              <a:rPr lang="en-GB" sz="1700">
                <a:ea typeface="+mn-lt"/>
                <a:cs typeface="+mn-lt"/>
              </a:rPr>
              <a:t>A unique classification variational approximation algorithm embedded in this method simplifies the execution of maximum likelihood estimations.</a:t>
            </a:r>
            <a:endParaRPr lang="en-GB" sz="1700"/>
          </a:p>
        </p:txBody>
      </p:sp>
    </p:spTree>
    <p:extLst>
      <p:ext uri="{BB962C8B-B14F-4D97-AF65-F5344CB8AC3E}">
        <p14:creationId xmlns:p14="http://schemas.microsoft.com/office/powerpoint/2010/main" val="3195901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506F5-C0AE-291E-2EF6-4DEED3EDD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en-CA" sz="3800"/>
              <a:t>Zero inflated Dirichlet tree multinomial model(</a:t>
            </a:r>
            <a:r>
              <a:rPr lang="en-CA" sz="3800">
                <a:ea typeface="+mj-lt"/>
                <a:cs typeface="+mj-lt"/>
              </a:rPr>
              <a:t>Zhou et al. In 2021</a:t>
            </a:r>
            <a:r>
              <a:rPr lang="en-CA" sz="3800"/>
              <a:t>)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DBBA-3AC5-979E-08EE-2DF860186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z="1900" dirty="0">
                <a:ea typeface="+mn-lt"/>
                <a:cs typeface="+mn-lt"/>
              </a:rPr>
              <a:t>First, extending the Dirichlet-tree multinomial (DTM) to zero-inflated DTM</a:t>
            </a:r>
          </a:p>
          <a:p>
            <a:r>
              <a:rPr lang="en-CA" sz="1900" dirty="0">
                <a:ea typeface="+mn-lt"/>
                <a:cs typeface="+mn-lt"/>
              </a:rPr>
              <a:t>Within this framework under a Bayesian formulation, converting raw counts into non-zero relative abundances </a:t>
            </a:r>
            <a:endParaRPr lang="en-CA" sz="1900" dirty="0"/>
          </a:p>
        </p:txBody>
      </p:sp>
      <p:pic>
        <p:nvPicPr>
          <p:cNvPr id="4" name="Picture 3" descr="Binary tree Royalty Free Vector Image - VectorStock">
            <a:extLst>
              <a:ext uri="{FF2B5EF4-FFF2-40B4-BE49-F238E27FC236}">
                <a16:creationId xmlns:a16="http://schemas.microsoft.com/office/drawing/2014/main" id="{958B1E51-6A98-B2D6-85B5-A3D939C12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091" y="640080"/>
            <a:ext cx="4308881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9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500517-65A9-0A47-87F7-FAEEA41800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3515" r="-2" b="23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DA7BA5-1A3A-4E15-3E84-27A365AC6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Data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1DB17-C0DC-B573-804A-1759D8F16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Mingyang Chen</a:t>
            </a:r>
          </a:p>
        </p:txBody>
      </p:sp>
    </p:spTree>
    <p:extLst>
      <p:ext uri="{BB962C8B-B14F-4D97-AF65-F5344CB8AC3E}">
        <p14:creationId xmlns:p14="http://schemas.microsoft.com/office/powerpoint/2010/main" val="3428297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2BE7-A32A-4C4B-83C3-9F651BEDF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545" y="365125"/>
            <a:ext cx="10515600" cy="1325563"/>
          </a:xfrm>
        </p:spPr>
        <p:txBody>
          <a:bodyPr/>
          <a:lstStyle/>
          <a:p>
            <a:pPr algn="ctr"/>
            <a:r>
              <a:rPr lang="en-CA"/>
              <a:t>Data generation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223CD3-3BAF-5C61-4640-C0E0F4037B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6244" y="1911398"/>
                <a:ext cx="11059511" cy="4258167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zh-HK" sz="3200" b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i</m:t>
                        </m:r>
                      </m:sub>
                    </m:sSub>
                    <m:r>
                      <a:rPr lang="en-CA" altLang="zh-HK" sz="3200" i="1" dirty="0">
                        <a:highlight>
                          <a:srgbClr val="FFFFFF"/>
                        </a:highlight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=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 smtClean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zh-HK" sz="3200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altLang="zh-CN" sz="3200" b="0" i="1" dirty="0" smtClean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,</a:t>
                </a:r>
                <a:r>
                  <a:rPr lang="zh-CN" altLang="en-US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zh-HK" sz="3200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altLang="zh-CN" sz="3200" b="0" i="1" dirty="0" smtClean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,</a:t>
                </a:r>
                <a:r>
                  <a:rPr lang="zh-CN" altLang="en-US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··· ,</a:t>
                </a:r>
                <a:r>
                  <a:rPr lang="zh-CN" altLang="en-US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zh-HK" sz="3200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δ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i</m:t>
                        </m:r>
                        <m:r>
                          <a:rPr lang="en-CA" altLang="zh-HK" sz="3200" b="0" i="1" dirty="0" smtClean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) indicating the presence of taxa in sample </a:t>
                </a:r>
                <a:r>
                  <a:rPr lang="en-CA" altLang="zh-HK" sz="3200" i="1" err="1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i</a:t>
                </a:r>
                <a:r>
                  <a:rPr lang="en-CA" altLang="zh-HK" sz="3200" i="1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CA" altLang="zh-HK" sz="3200">
                  <a:effectLst/>
                  <a:highlight>
                    <a:srgbClr val="FFFFFF"/>
                  </a:highlight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kumimoji="1" lang="en-US" altLang="zh-HK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CA" altLang="zh-HK" sz="3200" b="1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latin typeface="Calibri" panose="020F0502020204030204" pitchFamily="34" charset="0"/>
                    <a:cs typeface="Calibri" panose="020F0502020204030204" pitchFamily="34" charset="0"/>
                  </a:rPr>
                  <a:t>∼MVN(</a:t>
                </a:r>
                <a:r>
                  <a:rPr lang="el-GR" altLang="zh-HK" sz="3200" b="1">
                    <a:latin typeface="Calibri" panose="020F0502020204030204" pitchFamily="34" charset="0"/>
                    <a:cs typeface="Calibri" panose="020F0502020204030204" pitchFamily="34" charset="0"/>
                  </a:rPr>
                  <a:t>θ</a:t>
                </a:r>
                <a:r>
                  <a:rPr lang="el-GR" altLang="zh-HK" sz="3200">
                    <a:latin typeface="Calibri" panose="020F0502020204030204" pitchFamily="34" charset="0"/>
                    <a:cs typeface="Calibri" panose="020F0502020204030204" pitchFamily="34" charset="0"/>
                  </a:rPr>
                  <a:t>,</a:t>
                </a:r>
                <a:r>
                  <a:rPr lang="zh-CN" altLang="en-US" sz="320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l-GR" altLang="zh-HK" sz="3200" b="1">
                    <a:latin typeface="Calibri" panose="020F0502020204030204" pitchFamily="34" charset="0"/>
                    <a:cs typeface="Calibri" panose="020F0502020204030204" pitchFamily="34" charset="0"/>
                  </a:rPr>
                  <a:t>Σ</a:t>
                </a:r>
                <a:r>
                  <a:rPr lang="el-GR" altLang="zh-HK" sz="3200">
                    <a:latin typeface="Calibri" panose="020F0502020204030204" pitchFamily="34" charset="0"/>
                    <a:cs typeface="Calibri" panose="020F0502020204030204" pitchFamily="34" charset="0"/>
                  </a:rPr>
                  <a:t>)</a:t>
                </a:r>
                <a:r>
                  <a:rPr lang="en-US" altLang="zh-CN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,</a:t>
                </a:r>
                <a:r>
                  <a:rPr lang="zh-CN" altLang="en-US" sz="3200" b="1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altLang="zh-HK" sz="3200" b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Σ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lm</m:t>
                        </m:r>
                      </m:sub>
                    </m:sSub>
                  </m:oMath>
                </a14:m>
                <a:r>
                  <a:rPr lang="el-GR" altLang="zh-HK" sz="3200" b="1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altLang="zh-HK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l-GR" altLang="zh-HK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𝜎</m:t>
                        </m:r>
                      </m:e>
                      <m:sup>
                        <m:r>
                          <a:rPr lang="en-US" altLang="zh-CN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l-GR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exp{−2</a:t>
                </a:r>
                <a:r>
                  <a:rPr lang="en-CA" altLang="zh-HK" sz="3200">
                    <a:highlight>
                      <a:srgbClr val="FFFFFF"/>
                    </a:highlight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HK" sz="32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ρ</m:t>
                    </m:r>
                    <m:sSub>
                      <m:sSubPr>
                        <m:ctrlPr>
                          <a:rPr lang="en-CA" altLang="zh-HK" sz="3200" i="1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 altLang="zh-HK" sz="3200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D</m:t>
                        </m:r>
                      </m:e>
                      <m:sub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m:t>lm</m:t>
                        </m:r>
                      </m:sub>
                    </m:sSub>
                  </m:oMath>
                </a14:m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} </a:t>
                </a:r>
                <a:endParaRPr lang="el-GR" altLang="zh-HK" sz="3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fontAlgn="auto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l-GR" altLang="zh-HK" sz="320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l-GR" altLang="zh-HK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𝜎</m:t>
                        </m:r>
                      </m:e>
                      <m:sup>
                        <m:r>
                          <a:rPr lang="en-US" altLang="zh-CN" sz="3200" b="0" i="1" dirty="0" smtClean="0"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l-GR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CA" altLang="zh-HK" sz="3200">
                    <a:effectLst/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represents the variance component 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HK" sz="32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ρ</m:t>
                    </m:r>
                    <m:r>
                      <a:rPr lang="el-GR" altLang="zh-HK" sz="32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∈ (0, ∞) indicates the evolutionary rate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altLang="zh-HK" sz="3200" i="1" smtClean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CA" altLang="zh-HK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D</m:t>
                        </m:r>
                      </m:e>
                      <m:sub>
                        <m:r>
                          <m:rPr>
                            <m:nor/>
                          </m:rPr>
                          <a:rPr lang="en-US" altLang="zh-HK" sz="3200" i="1" dirty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lm</m:t>
                        </m:r>
                      </m:sub>
                    </m:sSub>
                  </m:oMath>
                </a14:m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 represent the phylogenetic distance between Taxon </a:t>
                </a:r>
                <a14:m>
                  <m:oMath xmlns:m="http://schemas.openxmlformats.org/officeDocument/2006/math">
                    <m:r>
                      <a:rPr lang="en-US" altLang="zh-HK" sz="3200" i="1">
                        <a:highlight>
                          <a:srgbClr val="FFFFFF"/>
                        </a:highlight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𝑙</m:t>
                    </m:r>
                  </m:oMath>
                </a14:m>
                <a:endParaRPr lang="en-US" altLang="zh-HK" sz="3200" i="1">
                  <a:highlight>
                    <a:srgbClr val="FFFFFF"/>
                  </a:highlight>
                  <a:latin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r>
                  <a:rPr lang="en-CA" altLang="zh-HK" sz="3200">
                    <a:highlight>
                      <a:srgbClr val="FFFFFF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and Taxon </a:t>
                </a:r>
                <a14:m>
                  <m:oMath xmlns:m="http://schemas.openxmlformats.org/officeDocument/2006/math">
                    <m:r>
                      <a:rPr lang="en-US" altLang="zh-HK" sz="3200" b="0" i="1" smtClean="0">
                        <a:highlight>
                          <a:srgbClr val="FFFFFF"/>
                        </a:highlight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𝑚</m:t>
                    </m:r>
                  </m:oMath>
                </a14:m>
                <a:endParaRPr lang="en-US" altLang="zh-HK" sz="3200" b="0">
                  <a:highlight>
                    <a:srgbClr val="FFFFFF"/>
                  </a:highlight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CA" sz="32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E223CD3-3BAF-5C61-4640-C0E0F4037B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6244" y="1911398"/>
                <a:ext cx="11059511" cy="4258167"/>
              </a:xfrm>
              <a:blipFill>
                <a:blip r:embed="rId2"/>
                <a:stretch>
                  <a:fillRect l="-1433" t="-2865" r="-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6845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8CAE32-F65A-11B2-9D2C-4E5C63A0A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HK"/>
              <a:t>Data generation </a:t>
            </a:r>
            <a:endParaRPr kumimoji="1" lang="zh-HK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內容版面配置區 2">
                <a:extLst>
                  <a:ext uri="{FF2B5EF4-FFF2-40B4-BE49-F238E27FC236}">
                    <a16:creationId xmlns:a16="http://schemas.microsoft.com/office/drawing/2014/main" id="{0D128B53-AC23-E3CA-7E6C-60F895C57D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0688"/>
                <a:ext cx="10515600" cy="466725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1 +</m:t>
                        </m:r>
                        <m:r>
                          <m:rPr>
                            <m:sty m:val="p"/>
                          </m:rPr>
                          <a:rPr kumimoji="1" lang="en-CA" altLang="zh-HK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⁡{</m:t>
                        </m:r>
                        <m:sSub>
                          <m:sSubPr>
                            <m:ctrlP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CA" altLang="zh-HK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kumimoji="1" lang="en-CA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}</m:t>
                        </m:r>
                      </m:den>
                    </m:f>
                  </m:oMath>
                </a14:m>
                <a:endParaRPr kumimoji="1" lang="en-CA" altLang="zh-HK"/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𝐵𝑒𝑟𝑛𝑜𝑢𝑙𝑙𝑖</m:t>
                    </m:r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kumimoji="1" lang="en-US" altLang="zh-HK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1" lang="en-CA" altLang="zh-HK"/>
                  <a:t>)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d>
                      <m:dPr>
                        <m:begChr m:val="{"/>
                        <m:endChr m:val=""/>
                        <m:ctrlPr>
                          <a:rPr kumimoji="1" lang="en-CA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=1: </m:t>
                            </m:r>
                            <m:sSub>
                              <m:sSubPr>
                                <m:ctrlP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=0</m:t>
                            </m:r>
                          </m:e>
                          <m:e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=…=</m:t>
                            </m:r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kumimoji="1" lang="en-CA" altLang="zh-HK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</m:t>
                            </m:r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  <m:r>
                              <a:rPr kumimoji="1" lang="en-CA" altLang="zh-HK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:</m:t>
                            </m:r>
                            <m:sSub>
                              <m:sSubPr>
                                <m:ctrlP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~ </m:t>
                            </m:r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𝑀𝑉𝑁</m:t>
                            </m:r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r>
                              <m:rPr>
                                <m:sty m:val="p"/>
                              </m:rPr>
                              <a:rPr kumimoji="1" lang="el-GR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kumimoji="1" lang="en-CA" altLang="zh-HK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CA" altLang="zh-HK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sSub>
                                  <m:sSubPr>
                                    <m:ctrlP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  <m:sub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kumimoji="1" lang="en-US" altLang="zh-HK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HK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sSub>
                                  <m:sSubPr>
                                    <m:ctrlP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e>
                                  <m:sub>
                                    <m:r>
                                      <a:rPr kumimoji="1" lang="en-CA" altLang="zh-HK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b>
                                </m:sSub>
                              </m:sub>
                            </m:sSub>
                          </m:den>
                        </m:f>
                      </m:num>
                      <m:den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1 + </m:t>
                        </m:r>
                        <m:nary>
                          <m:naryPr>
                            <m:chr m:val="∑"/>
                            <m:ctrlP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kumimoji="1" lang="en-CA" altLang="zh-HK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kumimoji="1" lang="en-CA" altLang="zh-HK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f>
                              <m:fPr>
                                <m:ctrlP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kumimoji="1" lang="en-US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HK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  <m:sub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sub>
                                    </m:sSub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kumimoji="1" lang="en-US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HK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  <m:sub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</m:sub>
                                </m:sSub>
                              </m:den>
                            </m:f>
                          </m:e>
                        </m:nary>
                      </m:den>
                    </m:f>
                  </m:oMath>
                </a14:m>
                <a:r>
                  <a:rPr kumimoji="1" lang="en-US" altLang="zh-HK"/>
                  <a:t>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HK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kumimoji="1" lang="en-CA" altLang="zh-HK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</m:sub>
                    </m:sSub>
                    <m:r>
                      <a:rPr kumimoji="1" lang="en-CA" altLang="zh-HK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CA" altLang="zh-HK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1 + </m:t>
                        </m:r>
                        <m:nary>
                          <m:naryPr>
                            <m:chr m:val="∑"/>
                            <m:ctrlP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  <m:sub>
                                <m: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kumimoji="1" lang="en-CA" altLang="zh-HK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f>
                              <m:fPr>
                                <m:ctrlPr>
                                  <a:rPr kumimoji="1" lang="en-CA" altLang="zh-HK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kumimoji="1" lang="en-US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HK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  <m:sub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sub>
                                    </m:sSub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kumimoji="1" lang="en-US" altLang="zh-HK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HK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kumimoji="1" lang="en-CA" altLang="zh-HK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  <m:sub>
                                        <m:r>
                                          <a:rPr kumimoji="1" lang="en-CA" altLang="zh-HK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sub>
                                    </m:sSub>
                                  </m:sub>
                                </m:sSub>
                              </m:den>
                            </m:f>
                          </m:e>
                        </m:nary>
                      </m:den>
                    </m:f>
                  </m:oMath>
                </a14:m>
                <a:endParaRPr kumimoji="1" lang="en-CA" altLang="zh-HK"/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kumimoji="1" lang="en-CA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kumimoji="1" lang="en-CA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CA" altLang="zh-HK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kumimoji="1" lang="en-CA" altLang="zh-HK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 ~ </m:t>
                    </m:r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𝑀𝑢𝑙𝑡𝑖𝑛𝑜𝑚𝑖𝑎𝑙</m:t>
                    </m:r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kumimoji="1" lang="en-US" altLang="zh-HK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HK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CA" altLang="zh-HK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HK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1" lang="en-CA" altLang="zh-HK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kumimoji="1" lang="en-CA" altLang="zh-HK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1" lang="en-CA" altLang="zh-HK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en-CA" altLang="zh-HK"/>
              </a:p>
              <a:p>
                <a:pPr algn="ctr"/>
                <a:endParaRPr kumimoji="1" lang="zh-HK" altLang="en-US"/>
              </a:p>
            </p:txBody>
          </p:sp>
        </mc:Choice>
        <mc:Fallback xmlns="">
          <p:sp>
            <p:nvSpPr>
              <p:cNvPr id="4" name="內容版面配置區 2">
                <a:extLst>
                  <a:ext uri="{FF2B5EF4-FFF2-40B4-BE49-F238E27FC236}">
                    <a16:creationId xmlns:a16="http://schemas.microsoft.com/office/drawing/2014/main" id="{0D128B53-AC23-E3CA-7E6C-60F895C57D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46672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119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7AC525-A148-B90C-97A3-542CABD5C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altLang="zh-HK"/>
              <a:t>Data generation – parameter comparison</a:t>
            </a:r>
            <a:endParaRPr kumimoji="1" lang="zh-HK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F110F9F-2C38-B625-E112-FBCF927D8A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altLang="zh-HK">
                    <a:ea typeface="新細明體"/>
                  </a:rPr>
                  <a:t>Setting parameters </a:t>
                </a:r>
                <a14:m>
                  <m:oMath xmlns:m="http://schemas.openxmlformats.org/officeDocument/2006/math">
                    <m:r>
                      <a:rPr kumimoji="1" lang="en-CA" altLang="zh-HK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zh-HK">
                    <a:ea typeface="新細明體"/>
                  </a:rPr>
                  <a:t>, </a:t>
                </a:r>
                <a14:m>
                  <m:oMath xmlns:m="http://schemas.openxmlformats.org/officeDocument/2006/math">
                    <m:r>
                      <a:rPr kumimoji="1" lang="en-CA" altLang="zh-HK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zh-HK">
                    <a:ea typeface="新細明體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altLang="zh-HK" dirty="0">
                        <a:highlight>
                          <a:srgbClr val="FFFFFF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ρ</m:t>
                    </m:r>
                  </m:oMath>
                </a14:m>
                <a:r>
                  <a:rPr lang="en-US" altLang="zh-HK">
                    <a:ea typeface="新細明體"/>
                  </a:rPr>
                  <a:t>, and </a:t>
                </a:r>
                <a14:m>
                  <m:oMath xmlns:m="http://schemas.openxmlformats.org/officeDocument/2006/math">
                    <m:r>
                      <a:rPr lang="el-GR" altLang="zh-HK" i="1" dirty="0">
                        <a:highlight>
                          <a:srgbClr val="FFFFFF"/>
                        </a:highlight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𝜎</m:t>
                    </m:r>
                  </m:oMath>
                </a14:m>
                <a:endParaRPr lang="en-US" altLang="zh-HK">
                  <a:ea typeface="新細明體"/>
                </a:endParaRPr>
              </a:p>
              <a:p>
                <a:endParaRPr lang="en-US" altLang="zh-HK">
                  <a:ea typeface="新細明體"/>
                </a:endParaRPr>
              </a:p>
              <a:p>
                <a:r>
                  <a:rPr lang="en-US" altLang="zh-HK">
                    <a:ea typeface="新細明體"/>
                  </a:rPr>
                  <a:t>To observation different between proportion of biological zeros and proportion of sampling zeros in different parameters setting</a:t>
                </a:r>
              </a:p>
              <a:p>
                <a:endParaRPr lang="en-US" altLang="zh-HK">
                  <a:ea typeface="新細明體"/>
                </a:endParaRPr>
              </a:p>
              <a:p>
                <a:r>
                  <a:rPr lang="en-US" altLang="zh-HK">
                    <a:ea typeface="新細明體"/>
                  </a:rPr>
                  <a:t>Replication</a:t>
                </a:r>
                <a:r>
                  <a:rPr lang="zh-CN" altLang="en-US">
                    <a:ea typeface="新細明體"/>
                  </a:rPr>
                  <a:t> </a:t>
                </a:r>
                <a:r>
                  <a:rPr lang="en-US" altLang="zh-CN">
                    <a:ea typeface="新細明體"/>
                  </a:rPr>
                  <a:t>over</a:t>
                </a:r>
                <a:r>
                  <a:rPr lang="zh-CN" altLang="en-US">
                    <a:ea typeface="新細明體"/>
                  </a:rPr>
                  <a:t> </a:t>
                </a:r>
                <a:r>
                  <a:rPr lang="en-US" altLang="zh-CN">
                    <a:ea typeface="新細明體"/>
                  </a:rPr>
                  <a:t>100</a:t>
                </a:r>
                <a:r>
                  <a:rPr lang="zh-CN" altLang="en-US">
                    <a:ea typeface="新細明體"/>
                  </a:rPr>
                  <a:t> </a:t>
                </a:r>
                <a:r>
                  <a:rPr lang="en-US" altLang="zh-CN">
                    <a:ea typeface="新細明體"/>
                  </a:rPr>
                  <a:t>times</a:t>
                </a:r>
                <a:r>
                  <a:rPr lang="zh-CN" altLang="en-US">
                    <a:ea typeface="新細明體"/>
                  </a:rPr>
                  <a:t> </a:t>
                </a:r>
                <a:r>
                  <a:rPr lang="en-CA" altLang="zh-CN">
                    <a:ea typeface="新細明體"/>
                  </a:rPr>
                  <a:t>to comparison methods</a:t>
                </a:r>
                <a:endParaRPr lang="zh-HK" altLang="en-US">
                  <a:ea typeface="新細明體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F110F9F-2C38-B625-E112-FBCF927D8A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3412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7D40C-7EAD-2757-7D8E-37AD2E63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GB" sz="3000"/>
              <a:t>What things should we compare among four method?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7556A-627A-8F17-5079-8844D403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200"/>
              <a:t>Frobenius Norm Error</a:t>
            </a:r>
          </a:p>
          <a:p>
            <a:endParaRPr lang="en-GB" sz="2200"/>
          </a:p>
          <a:p>
            <a:r>
              <a:rPr lang="en-GB" sz="2200"/>
              <a:t>MSE Squared Error </a:t>
            </a:r>
          </a:p>
          <a:p>
            <a:endParaRPr lang="en-GB" sz="2200"/>
          </a:p>
          <a:p>
            <a:r>
              <a:rPr lang="en-GB" sz="2200">
                <a:ea typeface="+mn-lt"/>
                <a:cs typeface="+mn-lt"/>
              </a:rPr>
              <a:t>Wasserstein Distance Error</a:t>
            </a:r>
            <a:endParaRPr lang="en-GB" sz="2200"/>
          </a:p>
          <a:p>
            <a:endParaRPr lang="en-GB" sz="2200"/>
          </a:p>
        </p:txBody>
      </p:sp>
      <p:pic>
        <p:nvPicPr>
          <p:cNvPr id="4" name="Picture 3" descr="Should You Take This Bar Exam or That Bar Exam? | Solo Practice University®">
            <a:extLst>
              <a:ext uri="{FF2B5EF4-FFF2-40B4-BE49-F238E27FC236}">
                <a16:creationId xmlns:a16="http://schemas.microsoft.com/office/drawing/2014/main" id="{31922780-9834-0B15-25A8-722548E73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869295"/>
            <a:ext cx="5458968" cy="311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76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93F42-0ECE-6524-BEB8-9862D39C3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4EB66-707B-5E75-0CC4-037D0C016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/>
              <a:t>Four methods: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• Martín-Fernández et al.: Bayesian-multiplicative replacement</a:t>
            </a:r>
            <a:endParaRPr lang="en-US"/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method (</a:t>
            </a:r>
            <a:r>
              <a:rPr lang="en-GB" err="1">
                <a:ea typeface="+mn-lt"/>
                <a:cs typeface="+mn-lt"/>
              </a:rPr>
              <a:t>zComposition</a:t>
            </a:r>
            <a:r>
              <a:rPr lang="en-GB">
                <a:ea typeface="+mn-lt"/>
                <a:cs typeface="+mn-lt"/>
              </a:rPr>
              <a:t>)</a:t>
            </a:r>
            <a:endParaRPr lang="en-GB"/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• Jiang et al.: Gamma-Normal mixture model  (mbImpute)</a:t>
            </a:r>
            <a:endParaRPr lang="en-GB"/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• Zhou et al.: Zero-inflated Dirichlet tree multinomial model</a:t>
            </a:r>
            <a:endParaRPr lang="en-GB"/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 (ZIDTM)</a:t>
            </a:r>
            <a:endParaRPr lang="en-GB"/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• Zeng et al.: Zero-inflated probabilistic PCA model (ZIPPCA)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05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9B33F-7DD4-11CC-B676-26E1B205E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196226"/>
            <a:ext cx="3715460" cy="1085984"/>
          </a:xfrm>
        </p:spPr>
        <p:txBody>
          <a:bodyPr anchor="b">
            <a:normAutofit/>
          </a:bodyPr>
          <a:lstStyle/>
          <a:p>
            <a:r>
              <a:rPr lang="en-GB" sz="5400"/>
              <a:t>Outline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6D4B4-7BD7-B7F0-B40C-8730AC250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pPr marL="0" indent="0">
              <a:buNone/>
            </a:pPr>
            <a:endParaRPr lang="en-GB" sz="3600" dirty="0"/>
          </a:p>
          <a:p>
            <a:r>
              <a:rPr lang="en-GB" sz="3600" dirty="0"/>
              <a:t> </a:t>
            </a:r>
            <a:r>
              <a:rPr lang="en-GB" sz="3600" b="1" dirty="0"/>
              <a:t>Introduction</a:t>
            </a:r>
            <a:endParaRPr lang="en-GB" sz="360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200" dirty="0"/>
              <a:t>16S rRNA sequence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600" dirty="0"/>
              <a:t>OTU(operational taxonomic units)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600" dirty="0"/>
              <a:t>Phylogenetic Tree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600" dirty="0"/>
              <a:t>Zeros</a:t>
            </a:r>
            <a:endParaRPr lang="en-GB" dirty="0"/>
          </a:p>
          <a:p>
            <a:r>
              <a:rPr lang="en-GB" sz="3600" b="1" dirty="0"/>
              <a:t>Literature review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200" dirty="0"/>
              <a:t>four methods (what have we done)</a:t>
            </a:r>
            <a:endParaRPr lang="en-GB" dirty="0"/>
          </a:p>
          <a:p>
            <a:r>
              <a:rPr lang="en-GB" sz="3600" b="1" dirty="0"/>
              <a:t>A novel data generator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200" dirty="0"/>
              <a:t>Parameter setting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sz="3600" dirty="0"/>
              <a:t>Three Scenario</a:t>
            </a:r>
            <a:endParaRPr lang="en-GB" dirty="0"/>
          </a:p>
          <a:p>
            <a:pPr marL="0" indent="0">
              <a:buNone/>
            </a:pPr>
            <a:endParaRPr lang="en-GB" sz="700" dirty="0"/>
          </a:p>
          <a:p>
            <a:endParaRPr lang="en-GB" sz="700" dirty="0"/>
          </a:p>
          <a:p>
            <a:pPr marL="0" indent="0">
              <a:buNone/>
            </a:pPr>
            <a:r>
              <a:rPr lang="en-GB" sz="700" dirty="0"/>
              <a:t>    </a:t>
            </a:r>
          </a:p>
        </p:txBody>
      </p:sp>
      <p:pic>
        <p:nvPicPr>
          <p:cNvPr id="4" name="Picture 3" descr="使える英語イディオム】いろいろな意味を持つ「go through」英語イディオム表現 | Fruitful Englishのおいしいブログ～英語の暮らし">
            <a:extLst>
              <a:ext uri="{FF2B5EF4-FFF2-40B4-BE49-F238E27FC236}">
                <a16:creationId xmlns:a16="http://schemas.microsoft.com/office/drawing/2014/main" id="{2D72B3AD-7883-D75A-67F7-EB0A3F972B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6" r="2032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58334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2A24-0938-41DA-9A9B-6C93A76BE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Thank you for watching!!</a:t>
            </a:r>
          </a:p>
        </p:txBody>
      </p:sp>
    </p:spTree>
    <p:extLst>
      <p:ext uri="{BB962C8B-B14F-4D97-AF65-F5344CB8AC3E}">
        <p14:creationId xmlns:p14="http://schemas.microsoft.com/office/powerpoint/2010/main" val="348140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ngle view of neural network branches">
            <a:extLst>
              <a:ext uri="{FF2B5EF4-FFF2-40B4-BE49-F238E27FC236}">
                <a16:creationId xmlns:a16="http://schemas.microsoft.com/office/drawing/2014/main" id="{43A73B58-D184-620E-13A3-3B41B9B57C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-2" b="-2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A5A3C-26E0-0EC6-E745-B5A923E6E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8E5E5-E605-48C7-759C-F08CE33D2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898349"/>
            <a:ext cx="10515600" cy="13843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Ashleigh Chen</a:t>
            </a:r>
          </a:p>
        </p:txBody>
      </p:sp>
    </p:spTree>
    <p:extLst>
      <p:ext uri="{BB962C8B-B14F-4D97-AF65-F5344CB8AC3E}">
        <p14:creationId xmlns:p14="http://schemas.microsoft.com/office/powerpoint/2010/main" val="3209900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5830C-47BB-9CEA-13F8-8856C254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595959"/>
                </a:solidFill>
              </a:rPr>
              <a:t>16S rRNA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68B0A-2BFE-A39A-E241-2E1FD9539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607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595959"/>
                </a:solidFill>
                <a:latin typeface="Arial"/>
                <a:cs typeface="Arial"/>
              </a:rPr>
              <a:t>Highly conserved</a:t>
            </a:r>
          </a:p>
          <a:p>
            <a:endParaRPr lang="en-US">
              <a:solidFill>
                <a:srgbClr val="595959"/>
              </a:solidFill>
              <a:latin typeface="Arial"/>
              <a:cs typeface="Arial"/>
            </a:endParaRPr>
          </a:p>
          <a:p>
            <a:r>
              <a:rPr lang="en-US">
                <a:solidFill>
                  <a:srgbClr val="595959"/>
                </a:solidFill>
                <a:latin typeface="Arial"/>
                <a:cs typeface="Arial"/>
              </a:rPr>
              <a:t>Highly variable</a:t>
            </a: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>
                <a:solidFill>
                  <a:srgbClr val="595959"/>
                </a:solidFill>
              </a:rPr>
              <a:t>Cheap but not perfect</a:t>
            </a: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>
                <a:solidFill>
                  <a:srgbClr val="595959"/>
                </a:solidFill>
              </a:rPr>
              <a:t>Sensitive detection </a:t>
            </a:r>
          </a:p>
          <a:p>
            <a:endParaRPr lang="en-US">
              <a:solidFill>
                <a:srgbClr val="595959"/>
              </a:solidFill>
            </a:endParaRPr>
          </a:p>
          <a:p>
            <a:endParaRPr lang="en-US">
              <a:solidFill>
                <a:srgbClr val="595959"/>
              </a:solidFill>
            </a:endParaRPr>
          </a:p>
        </p:txBody>
      </p:sp>
      <p:pic>
        <p:nvPicPr>
          <p:cNvPr id="4" name="Picture 3" descr="A diagram of a molecule&#10;&#10;Description automatically generated">
            <a:extLst>
              <a:ext uri="{FF2B5EF4-FFF2-40B4-BE49-F238E27FC236}">
                <a16:creationId xmlns:a16="http://schemas.microsoft.com/office/drawing/2014/main" id="{6BC1F656-BDC9-05A7-0ED2-E7AFBA706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54" y="1827494"/>
            <a:ext cx="5061156" cy="37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28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E838-98F6-7807-7878-7E5B469B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595959"/>
                </a:solidFill>
                <a:ea typeface="+mj-lt"/>
                <a:cs typeface="+mj-lt"/>
              </a:rPr>
              <a:t>Operational Taxonomic Units (OTUs)</a:t>
            </a:r>
            <a:endParaRPr lang="en-US" dirty="0">
              <a:solidFill>
                <a:srgbClr val="59595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85D62-BBA6-6303-CB68-2328B58F5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2952" y="2152506"/>
            <a:ext cx="5260219" cy="25459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595959"/>
                </a:solidFill>
              </a:rPr>
              <a:t>Taxonomy of 16S rRNA </a:t>
            </a: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>
                <a:solidFill>
                  <a:srgbClr val="595959"/>
                </a:solidFill>
              </a:rPr>
              <a:t>High </a:t>
            </a:r>
            <a:r>
              <a:rPr lang="en-US">
                <a:solidFill>
                  <a:srgbClr val="595959"/>
                </a:solidFill>
                <a:ea typeface="+mn-lt"/>
                <a:cs typeface="+mn-lt"/>
              </a:rPr>
              <a:t>dimensionality</a:t>
            </a: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>
                <a:solidFill>
                  <a:srgbClr val="595959"/>
                </a:solidFill>
              </a:rPr>
              <a:t>Non-linearity</a:t>
            </a:r>
          </a:p>
          <a:p>
            <a:endParaRPr lang="en-US">
              <a:solidFill>
                <a:srgbClr val="59595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123EB-AFC9-D3D7-530E-6161603DD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966" y="2330686"/>
            <a:ext cx="3369431" cy="219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079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3912C-41E0-DFC8-B730-E6A57AA84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595959"/>
                </a:solidFill>
                <a:ea typeface="+mj-lt"/>
                <a:cs typeface="+mj-lt"/>
              </a:rPr>
              <a:t>Phylogenetic Tree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82436-819B-F442-FCA3-ED6A821F0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905" y="2045081"/>
            <a:ext cx="4803648" cy="28517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595959"/>
                </a:solidFill>
              </a:rPr>
              <a:t>Evolutionary tree</a:t>
            </a:r>
          </a:p>
          <a:p>
            <a:endParaRPr lang="en-US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Binary-based</a:t>
            </a:r>
            <a:endParaRPr lang="en-US" dirty="0">
              <a:solidFill>
                <a:srgbClr val="595959"/>
              </a:solidFill>
              <a:ea typeface="游ゴシック"/>
            </a:endParaRPr>
          </a:p>
          <a:p>
            <a:endParaRPr lang="en-US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Distance-based</a:t>
            </a:r>
          </a:p>
          <a:p>
            <a:pPr marL="0" indent="0">
              <a:buNone/>
            </a:pPr>
            <a:endParaRPr lang="en-US" dirty="0">
              <a:solidFill>
                <a:srgbClr val="595959"/>
              </a:solidFill>
            </a:endParaRPr>
          </a:p>
          <a:p>
            <a:endParaRPr lang="en-US" dirty="0">
              <a:solidFill>
                <a:srgbClr val="595959"/>
              </a:solidFill>
            </a:endParaRPr>
          </a:p>
          <a:p>
            <a:endParaRPr lang="en-US" dirty="0">
              <a:solidFill>
                <a:srgbClr val="59595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E9BEED-F633-9B22-EB77-54E1E96E9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630" y="1688592"/>
            <a:ext cx="3538420" cy="356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26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56294-F283-404B-1D0A-8AFF9ED4B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595959"/>
                </a:solidFill>
              </a:rPr>
              <a:t>Zeros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7337F-CCD8-4D9B-5D3F-B0B50ABA0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148" y="1905836"/>
            <a:ext cx="10290134" cy="30412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595959"/>
                </a:solidFill>
              </a:rPr>
              <a:t>Sampling zeros: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>
                <a:solidFill>
                  <a:srgbClr val="595959"/>
                </a:solidFill>
              </a:rPr>
              <a:t>taxa cannot be detected due to the technology or the depth of data sequence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>
                <a:solidFill>
                  <a:srgbClr val="595959"/>
                </a:solidFill>
              </a:rPr>
              <a:t>smaller abundance rate</a:t>
            </a: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>
                <a:solidFill>
                  <a:srgbClr val="595959"/>
                </a:solidFill>
              </a:rPr>
              <a:t>Biological zeros: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>
                <a:solidFill>
                  <a:srgbClr val="595959"/>
                </a:solidFill>
                <a:latin typeface="Arial"/>
                <a:cs typeface="Arial"/>
              </a:rPr>
              <a:t>Truly absent from the system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solidFill>
                <a:srgbClr val="595959"/>
              </a:solidFill>
            </a:endParaRPr>
          </a:p>
          <a:p>
            <a:pPr marL="457200" lvl="1" indent="0">
              <a:buNone/>
            </a:pPr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988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E8B4C6-2214-2D36-6E59-CC8C9BD5A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Challenge 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2EA9C46-9335-DF9D-410B-ED36CF02E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241576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2000">
                <a:solidFill>
                  <a:srgbClr val="595959"/>
                </a:solidFill>
              </a:rPr>
              <a:t>High dimensional data</a:t>
            </a:r>
          </a:p>
          <a:p>
            <a:endParaRPr lang="en-US" sz="2000">
              <a:solidFill>
                <a:srgbClr val="595959"/>
              </a:solidFill>
            </a:endParaRPr>
          </a:p>
          <a:p>
            <a:r>
              <a:rPr lang="en-US" sz="2000">
                <a:solidFill>
                  <a:srgbClr val="595959"/>
                </a:solidFill>
              </a:rPr>
              <a:t>Compositional data</a:t>
            </a:r>
          </a:p>
          <a:p>
            <a:endParaRPr lang="en-US" sz="2000">
              <a:solidFill>
                <a:srgbClr val="595959"/>
              </a:solidFill>
            </a:endParaRPr>
          </a:p>
          <a:p>
            <a:r>
              <a:rPr lang="en-US" sz="2000">
                <a:solidFill>
                  <a:srgbClr val="595959"/>
                </a:solidFill>
              </a:rPr>
              <a:t>Zero-inflation</a:t>
            </a:r>
          </a:p>
          <a:p>
            <a:endParaRPr lang="en-US" sz="2000">
              <a:solidFill>
                <a:srgbClr val="595959"/>
              </a:solidFill>
            </a:endParaRPr>
          </a:p>
          <a:p>
            <a:r>
              <a:rPr lang="en-US" sz="2000">
                <a:solidFill>
                  <a:srgbClr val="595959"/>
                </a:solidFill>
              </a:rPr>
              <a:t>No covariates</a:t>
            </a:r>
          </a:p>
          <a:p>
            <a:endParaRPr lang="en-US" sz="2000">
              <a:solidFill>
                <a:srgbClr val="595959"/>
              </a:solidFill>
            </a:endParaRPr>
          </a:p>
          <a:p>
            <a:endParaRPr lang="en-US" sz="2000">
              <a:solidFill>
                <a:srgbClr val="595959"/>
              </a:solidFill>
            </a:endParaRPr>
          </a:p>
          <a:p>
            <a:endParaRPr lang="en-US" sz="2000">
              <a:solidFill>
                <a:srgbClr val="595959"/>
              </a:solidFill>
            </a:endParaRPr>
          </a:p>
          <a:p>
            <a:endParaRPr lang="en-US" sz="2000">
              <a:solidFill>
                <a:srgbClr val="595959"/>
              </a:solidFill>
            </a:endParaRPr>
          </a:p>
          <a:p>
            <a:endParaRPr lang="en-US" sz="2000">
              <a:solidFill>
                <a:srgbClr val="595959"/>
              </a:solidFill>
            </a:endParaRPr>
          </a:p>
        </p:txBody>
      </p:sp>
      <p:pic>
        <p:nvPicPr>
          <p:cNvPr id="5" name="Picture 4" descr="A digital stock market graph">
            <a:extLst>
              <a:ext uri="{FF2B5EF4-FFF2-40B4-BE49-F238E27FC236}">
                <a16:creationId xmlns:a16="http://schemas.microsoft.com/office/drawing/2014/main" id="{639EA09D-3749-49AA-024B-282DD51FD8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09" r="7130" b="-4"/>
          <a:stretch/>
        </p:blipFill>
        <p:spPr>
          <a:xfrm>
            <a:off x="6997686" y="685799"/>
            <a:ext cx="4365286" cy="553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76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Microscopic view of cells">
            <a:extLst>
              <a:ext uri="{FF2B5EF4-FFF2-40B4-BE49-F238E27FC236}">
                <a16:creationId xmlns:a16="http://schemas.microsoft.com/office/drawing/2014/main" id="{8F147575-A23F-10EC-2ECD-3A37179CA6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1930" r="-2" b="1297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A0D748-FF75-80D1-16F4-EEDDA0EF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Four Methods(Literature review)</a:t>
            </a:r>
            <a:br>
              <a:rPr lang="en-US" sz="5200"/>
            </a:br>
            <a:r>
              <a:rPr lang="en-US" sz="5200">
                <a:solidFill>
                  <a:srgbClr val="FFFFFF"/>
                </a:solidFill>
              </a:rPr>
              <a:t>what has been done?</a:t>
            </a:r>
            <a:br>
              <a:rPr lang="en-US" sz="5200"/>
            </a:b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24F3B-8624-3988-103C-E7C9781FE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8181" y="3514853"/>
            <a:ext cx="9795637" cy="2057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David li</a:t>
            </a:r>
          </a:p>
        </p:txBody>
      </p:sp>
    </p:spTree>
    <p:extLst>
      <p:ext uri="{BB962C8B-B14F-4D97-AF65-F5344CB8AC3E}">
        <p14:creationId xmlns:p14="http://schemas.microsoft.com/office/powerpoint/2010/main" val="1358069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0A1F81F7B64F4A916B03DC504B3931" ma:contentTypeVersion="13" ma:contentTypeDescription="Create a new document." ma:contentTypeScope="" ma:versionID="0624c6431006b32198267060a2195fe9">
  <xsd:schema xmlns:xsd="http://www.w3.org/2001/XMLSchema" xmlns:xs="http://www.w3.org/2001/XMLSchema" xmlns:p="http://schemas.microsoft.com/office/2006/metadata/properties" xmlns:ns3="95e32cbe-dd97-4551-8155-ee744121845f" xmlns:ns4="1d9c9c03-e477-40fb-b027-2b40c7f0e664" targetNamespace="http://schemas.microsoft.com/office/2006/metadata/properties" ma:root="true" ma:fieldsID="11c28fa7ac863a55acfda5e84ffea86e" ns3:_="" ns4:_="">
    <xsd:import namespace="95e32cbe-dd97-4551-8155-ee744121845f"/>
    <xsd:import namespace="1d9c9c03-e477-40fb-b027-2b40c7f0e66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e32cbe-dd97-4551-8155-ee74412184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9c9c03-e477-40fb-b027-2b40c7f0e66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5e32cbe-dd97-4551-8155-ee744121845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333BAE-6550-4473-9267-3BE8F97DBB43}">
  <ds:schemaRefs>
    <ds:schemaRef ds:uri="1d9c9c03-e477-40fb-b027-2b40c7f0e664"/>
    <ds:schemaRef ds:uri="95e32cbe-dd97-4551-8155-ee744121845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A385EF4-BD9B-4924-A525-823DDF26C562}">
  <ds:schemaRefs>
    <ds:schemaRef ds:uri="1d9c9c03-e477-40fb-b027-2b40c7f0e664"/>
    <ds:schemaRef ds:uri="95e32cbe-dd97-4551-8155-ee744121845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2C1B061-3664-475C-828F-505FD18ACA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513</Words>
  <Application>Microsoft Macintosh PowerPoint</Application>
  <PresentationFormat>Widescreen</PresentationFormat>
  <Paragraphs>111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等线 Light</vt:lpstr>
      <vt:lpstr>新細明體</vt:lpstr>
      <vt:lpstr>Wingdings,Sans-Serif</vt:lpstr>
      <vt:lpstr>游ゴシック</vt:lpstr>
      <vt:lpstr>Aptos</vt:lpstr>
      <vt:lpstr>Aptos Display</vt:lpstr>
      <vt:lpstr>Arial</vt:lpstr>
      <vt:lpstr>Calibri</vt:lpstr>
      <vt:lpstr>Cambria Math</vt:lpstr>
      <vt:lpstr>Courier New</vt:lpstr>
      <vt:lpstr>Wingdings</vt:lpstr>
      <vt:lpstr>Office Theme</vt:lpstr>
      <vt:lpstr>Statistical Method for Handling Zeros in Microbiome Data</vt:lpstr>
      <vt:lpstr>Outline</vt:lpstr>
      <vt:lpstr>Introduction</vt:lpstr>
      <vt:lpstr>16S rRNA Sequence</vt:lpstr>
      <vt:lpstr>Operational Taxonomic Units (OTUs)</vt:lpstr>
      <vt:lpstr>Phylogenetic Tree </vt:lpstr>
      <vt:lpstr>Zeros</vt:lpstr>
      <vt:lpstr>Challenge </vt:lpstr>
      <vt:lpstr>Four Methods(Literature review) what has been done? </vt:lpstr>
      <vt:lpstr>Bayesian –Multiplicative replacement method (Mart ́ın-Fern ́andez et al.)</vt:lpstr>
      <vt:lpstr>MbImpute Jiang et al. in 2021 [9].</vt:lpstr>
      <vt:lpstr>Zero inflated probabilistic PCA model (Zeng et al.  in 2022)</vt:lpstr>
      <vt:lpstr>Zero inflated Dirichlet tree multinomial model(Zhou et al. In 2021)</vt:lpstr>
      <vt:lpstr>Data Generation</vt:lpstr>
      <vt:lpstr>Data generation </vt:lpstr>
      <vt:lpstr>Data generation </vt:lpstr>
      <vt:lpstr>Data generation – parameter comparison</vt:lpstr>
      <vt:lpstr>What things should we compare among four method?</vt:lpstr>
      <vt:lpstr>Reference</vt:lpstr>
      <vt:lpstr>Thank you for watching!!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method for handling zeros in microbiome data</dc:title>
  <dc:creator>Li, Ang</dc:creator>
  <cp:lastModifiedBy>rfp</cp:lastModifiedBy>
  <cp:revision>4</cp:revision>
  <dcterms:created xsi:type="dcterms:W3CDTF">2024-04-11T01:36:45Z</dcterms:created>
  <dcterms:modified xsi:type="dcterms:W3CDTF">2024-04-12T18:40:33Z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0x010100EA0A1F81F7B64F4A916B03DC504B3931</vt:lpwstr>
  </property>
</Properties>
</file>

<file path=docProps/thumbnail.jpeg>
</file>